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4044" r:id="rId2"/>
  </p:sldMasterIdLst>
  <p:notesMasterIdLst>
    <p:notesMasterId r:id="rId24"/>
  </p:notesMasterIdLst>
  <p:sldIdLst>
    <p:sldId id="256" r:id="rId3"/>
    <p:sldId id="339" r:id="rId4"/>
    <p:sldId id="298" r:id="rId5"/>
    <p:sldId id="309" r:id="rId6"/>
    <p:sldId id="259" r:id="rId7"/>
    <p:sldId id="310" r:id="rId8"/>
    <p:sldId id="260" r:id="rId9"/>
    <p:sldId id="312" r:id="rId10"/>
    <p:sldId id="314" r:id="rId11"/>
    <p:sldId id="323" r:id="rId12"/>
    <p:sldId id="287" r:id="rId13"/>
    <p:sldId id="321" r:id="rId14"/>
    <p:sldId id="322" r:id="rId15"/>
    <p:sldId id="324" r:id="rId16"/>
    <p:sldId id="333" r:id="rId17"/>
    <p:sldId id="326" r:id="rId18"/>
    <p:sldId id="328" r:id="rId19"/>
    <p:sldId id="327" r:id="rId20"/>
    <p:sldId id="335" r:id="rId21"/>
    <p:sldId id="336" r:id="rId22"/>
    <p:sldId id="337" r:id="rId23"/>
  </p:sldIdLst>
  <p:sldSz cx="9144000" cy="6858000" type="screen4x3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4B02"/>
    <a:srgbClr val="BA0003"/>
    <a:srgbClr val="62139E"/>
    <a:srgbClr val="219797"/>
    <a:srgbClr val="E3CD74"/>
    <a:srgbClr val="EEB42D"/>
    <a:srgbClr val="EED4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7" autoAdjust="0"/>
    <p:restoredTop sz="94649" autoAdjust="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2329" cy="46369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173" y="1"/>
            <a:ext cx="3012329" cy="46369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B7394ACE-13BF-4784-8F62-12D5A6B49AA5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54113"/>
            <a:ext cx="4152900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637" y="4444546"/>
            <a:ext cx="5558801" cy="3637020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379"/>
            <a:ext cx="3012329" cy="46369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173" y="8772379"/>
            <a:ext cx="3012329" cy="46369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85B48ABB-35BA-471D-9AE4-49FE73279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90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8ABB-35BA-471D-9AE4-49FE732792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783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8ABB-35BA-471D-9AE4-49FE7327924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96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2.5% midpoint last year was $617,876, 3% was $734,521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8ABB-35BA-471D-9AE4-49FE7327924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10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2.5% midpoint last year was $617,876, 3% was $734,521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8ABB-35BA-471D-9AE4-49FE7327924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85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8ABB-35BA-471D-9AE4-49FE7327924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295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47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6928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107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0855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4680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8345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1943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34303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8752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584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56656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44046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46953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8186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8265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638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1917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8088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9013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1039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9396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0211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2020-21 Budget Workshop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June 22,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97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186738" cy="838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Value Growth and Tier One Tax Rates</a:t>
            </a: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547550"/>
            <a:ext cx="7772400" cy="447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1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186738" cy="838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General Fund – 2020-21 Projected 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7049565"/>
              </p:ext>
            </p:extLst>
          </p:nvPr>
        </p:nvGraphicFramePr>
        <p:xfrm>
          <a:off x="457200" y="914400"/>
          <a:ext cx="81534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0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06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06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Revenue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2019-20 Original Budget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2019-20 Estimated</a:t>
                      </a:r>
                      <a:r>
                        <a:rPr lang="en-US" sz="1400" baseline="0" dirty="0" smtClean="0"/>
                        <a:t> Finish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2020-21 Projected - $1.0547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2020-21 Projected - $1.0376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Local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55,320,475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55,320,596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58,343,098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57,076,717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63,368,591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61,368,170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60,831,456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60,711,456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Federal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sng" dirty="0" smtClean="0"/>
                        <a:t>1,545,000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sng" dirty="0" smtClean="0"/>
                        <a:t>875,437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/>
                        <a:t>1,620,000</a:t>
                      </a:r>
                      <a:endParaRPr lang="en-US" sz="1600" u="sng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/>
                        <a:t>1,620,000</a:t>
                      </a:r>
                      <a:endParaRPr lang="en-US" sz="16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120,234,066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117,564,203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120,794,554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119,408,173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1450970"/>
              </p:ext>
            </p:extLst>
          </p:nvPr>
        </p:nvGraphicFramePr>
        <p:xfrm>
          <a:off x="457200" y="3276600"/>
          <a:ext cx="8153400" cy="31376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06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06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73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Expenses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2019-20 Original Budget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2019-20 Estimated</a:t>
                      </a:r>
                      <a:r>
                        <a:rPr lang="en-US" sz="1400" baseline="0" dirty="0" smtClean="0"/>
                        <a:t> Finish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2020-21 Projected - $1.0547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2020-21 Projected - $1.0376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Payroll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88,065,197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86,985,000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91,557,099</a:t>
                      </a:r>
                      <a:endParaRPr lang="en-US" sz="18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91,557,099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Contracted Services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12,557,305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12,124,190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12,980,517</a:t>
                      </a:r>
                      <a:endParaRPr lang="en-US" sz="18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12,980,517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Supplies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4,082,011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4,127,038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4,261,595</a:t>
                      </a:r>
                      <a:endParaRPr lang="en-US" sz="18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4,261,595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Misc. Operating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2,209,055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1,713,458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2,235,446</a:t>
                      </a:r>
                      <a:endParaRPr lang="en-US" sz="18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2,235,446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Debt Service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dirty="0" smtClean="0"/>
                        <a:t>112,408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dirty="0" smtClean="0"/>
                        <a:t>112,322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/>
                        <a:t>112,408</a:t>
                      </a:r>
                      <a:endParaRPr lang="en-US" sz="1800" u="non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/>
                        <a:t>112,408</a:t>
                      </a:r>
                      <a:endParaRPr lang="en-US" sz="18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Capital Outlay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sng" dirty="0" smtClean="0"/>
                        <a:t>138,485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sng" dirty="0" smtClean="0"/>
                        <a:t>773,109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98,149</a:t>
                      </a:r>
                      <a:endParaRPr lang="en-US" sz="1800" u="sng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98,149</a:t>
                      </a:r>
                      <a:endParaRPr lang="en-US" sz="18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dirty="0" smtClean="0"/>
                        <a:t>107,164,462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dirty="0" smtClean="0"/>
                        <a:t>105,835,118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/>
                        <a:t>111,245,211</a:t>
                      </a:r>
                      <a:endParaRPr lang="en-US" sz="1800" u="non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/>
                        <a:t>111,245,211</a:t>
                      </a:r>
                      <a:endParaRPr lang="en-US" sz="18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79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30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86738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2020-21 Fund Balance Projection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061272"/>
              </p:ext>
            </p:extLst>
          </p:nvPr>
        </p:nvGraphicFramePr>
        <p:xfrm>
          <a:off x="838200" y="1447800"/>
          <a:ext cx="7391400" cy="291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700">
                  <a:extLst>
                    <a:ext uri="{9D8B030D-6E8A-4147-A177-3AD203B41FA5}">
                      <a16:colId xmlns:a16="http://schemas.microsoft.com/office/drawing/2014/main" val="1286874742"/>
                    </a:ext>
                  </a:extLst>
                </a:gridCol>
                <a:gridCol w="3695700">
                  <a:extLst>
                    <a:ext uri="{9D8B030D-6E8A-4147-A177-3AD203B41FA5}">
                      <a16:colId xmlns:a16="http://schemas.microsoft.com/office/drawing/2014/main" val="3135096082"/>
                    </a:ext>
                  </a:extLst>
                </a:gridCol>
              </a:tblGrid>
              <a:tr h="433962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Funding</a:t>
                      </a:r>
                      <a:r>
                        <a:rPr lang="en-US" baseline="0" dirty="0" smtClean="0"/>
                        <a:t> Sources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5676680"/>
                  </a:ext>
                </a:extLst>
              </a:tr>
              <a:tr h="43396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9,549,343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Projected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budget excess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118051"/>
                  </a:ext>
                </a:extLst>
              </a:tr>
              <a:tr h="43396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(1,386,831)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Tax rate reduction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0838660"/>
                  </a:ext>
                </a:extLst>
              </a:tr>
              <a:tr h="74903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(1,000,000)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CCMR, SHARS, gate receipts, interest, enrollment, NIFA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0213290"/>
                  </a:ext>
                </a:extLst>
              </a:tr>
              <a:tr h="433962">
                <a:tc>
                  <a:txBody>
                    <a:bodyPr/>
                    <a:lstStyle/>
                    <a:p>
                      <a:r>
                        <a:rPr lang="en-US" u="sng" dirty="0" smtClean="0">
                          <a:solidFill>
                            <a:schemeClr val="tx1"/>
                          </a:solidFill>
                        </a:rPr>
                        <a:t>(6,900,000)</a:t>
                      </a:r>
                      <a:endParaRPr lang="en-US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Transfer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out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225856"/>
                  </a:ext>
                </a:extLst>
              </a:tr>
              <a:tr h="433962">
                <a:tc>
                  <a:txBody>
                    <a:bodyPr/>
                    <a:lstStyle/>
                    <a:p>
                      <a:r>
                        <a:rPr lang="en-US" u="dbl" baseline="0" dirty="0" smtClean="0">
                          <a:solidFill>
                            <a:schemeClr val="tx1"/>
                          </a:solidFill>
                        </a:rPr>
                        <a:t>265,512</a:t>
                      </a:r>
                      <a:endParaRPr lang="en-US" u="dbl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Excess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to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Fund balance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0466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5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186738" cy="838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Debt Service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9713091"/>
              </p:ext>
            </p:extLst>
          </p:nvPr>
        </p:nvGraphicFramePr>
        <p:xfrm>
          <a:off x="457200" y="914400"/>
          <a:ext cx="77724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5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0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Revenue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2019-20 Original Budget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2019-20 Estimated</a:t>
                      </a:r>
                      <a:r>
                        <a:rPr lang="en-US" sz="1400" baseline="0" dirty="0" smtClean="0"/>
                        <a:t> Finish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2020-21 Projected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Local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24,087,659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25,237,659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27,122,191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479,437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647,111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Transfer 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sng" dirty="0" smtClean="0"/>
                        <a:t>0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sng" dirty="0" smtClean="0"/>
                        <a:t>3,200,000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0</a:t>
                      </a:r>
                      <a:endParaRPr lang="en-US" sz="18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24,567,096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29,084,770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27,122,191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6756718"/>
              </p:ext>
            </p:extLst>
          </p:nvPr>
        </p:nvGraphicFramePr>
        <p:xfrm>
          <a:off x="457200" y="3276600"/>
          <a:ext cx="7772400" cy="1308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5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6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65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73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Expenses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2019-20 Original Budget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2019-20 Estimated</a:t>
                      </a:r>
                      <a:r>
                        <a:rPr lang="en-US" sz="1400" baseline="0" dirty="0" smtClean="0"/>
                        <a:t> Finish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2020-21 Projected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Debt Service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sng" dirty="0" smtClean="0"/>
                        <a:t>29,229,558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sng" dirty="0" smtClean="0"/>
                        <a:t>29,472,816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23,163,198</a:t>
                      </a:r>
                      <a:endParaRPr lang="en-US" sz="18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dirty="0" smtClean="0"/>
                        <a:t>29,229,558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dirty="0" smtClean="0"/>
                        <a:t>29,472,816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/>
                        <a:t>23,163,198</a:t>
                      </a:r>
                      <a:endParaRPr lang="en-US" sz="18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79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47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186738" cy="838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Food Service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5546111"/>
              </p:ext>
            </p:extLst>
          </p:nvPr>
        </p:nvGraphicFramePr>
        <p:xfrm>
          <a:off x="457200" y="914400"/>
          <a:ext cx="75438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9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Revenue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2019-20 Original Budget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2019-20 Estimated</a:t>
                      </a:r>
                      <a:r>
                        <a:rPr lang="en-US" sz="1400" baseline="0" dirty="0" smtClean="0"/>
                        <a:t> Finish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2020-21 Projected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Local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3,154,481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2,385,410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3,025,000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170,550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180,000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Federal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sng" dirty="0" smtClean="0"/>
                        <a:t>3,338,206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sng" dirty="0" smtClean="0"/>
                        <a:t>2,970,150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3,500,000</a:t>
                      </a:r>
                      <a:endParaRPr lang="en-US" sz="18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6,612,687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5,526,111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6,705,000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5457222"/>
              </p:ext>
            </p:extLst>
          </p:nvPr>
        </p:nvGraphicFramePr>
        <p:xfrm>
          <a:off x="457200" y="3276600"/>
          <a:ext cx="7543800" cy="1674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9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1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04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73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Expenses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2019-20 Original Budget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2019-20 Estimated</a:t>
                      </a:r>
                      <a:r>
                        <a:rPr lang="en-US" sz="1400" baseline="0" dirty="0" smtClean="0"/>
                        <a:t> Finish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2020-21 Projected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Food Service (35)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dirty="0" smtClean="0"/>
                        <a:t>6,426,358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dirty="0" smtClean="0"/>
                        <a:t>3,240,381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/>
                        <a:t>6,616,286</a:t>
                      </a:r>
                      <a:endParaRPr lang="en-US" sz="18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Operations (51)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sng" dirty="0" smtClean="0"/>
                        <a:t>35,000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sng" dirty="0" smtClean="0"/>
                        <a:t>28,000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35,000</a:t>
                      </a:r>
                      <a:endParaRPr lang="en-US" sz="18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79326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dirty="0" smtClean="0"/>
                        <a:t>6,461,358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dirty="0" smtClean="0"/>
                        <a:t>6,268,381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/>
                        <a:t>6,651,286</a:t>
                      </a:r>
                      <a:endParaRPr lang="en-US" sz="18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5011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3400" y="5486400"/>
            <a:ext cx="678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Revenue based on meal increase of $0.10 at secondary and $0.05 at elementary.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5162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919" y="533400"/>
            <a:ext cx="8079581" cy="914400"/>
          </a:xfrm>
        </p:spPr>
        <p:txBody>
          <a:bodyPr>
            <a:noAutofit/>
          </a:bodyPr>
          <a:lstStyle/>
          <a:p>
            <a:r>
              <a:rPr lang="en-US" sz="3600" dirty="0" smtClean="0"/>
              <a:t>Required Line Items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92919" y="1383793"/>
            <a:ext cx="8065294" cy="1588007"/>
          </a:xfrm>
        </p:spPr>
        <p:txBody>
          <a:bodyPr/>
          <a:lstStyle/>
          <a:p>
            <a:pPr indent="-548640" algn="just">
              <a:buFont typeface="Wingdings" panose="05000000000000000000" pitchFamily="2" charset="2"/>
              <a:buChar char="§"/>
            </a:pPr>
            <a:r>
              <a:rPr lang="en-US" dirty="0" smtClean="0"/>
              <a:t>Accelerated Education</a:t>
            </a:r>
          </a:p>
          <a:p>
            <a:pPr indent="-548640" algn="just">
              <a:buFont typeface="Wingdings" panose="05000000000000000000" pitchFamily="2" charset="2"/>
              <a:buChar char="§"/>
            </a:pPr>
            <a:r>
              <a:rPr lang="en-US" dirty="0" smtClean="0"/>
              <a:t>Legal Postings</a:t>
            </a:r>
          </a:p>
          <a:p>
            <a:pPr indent="-548640" algn="just">
              <a:buFont typeface="Wingdings" panose="05000000000000000000" pitchFamily="2" charset="2"/>
              <a:buChar char="§"/>
            </a:pPr>
            <a:r>
              <a:rPr lang="en-US" dirty="0" smtClean="0"/>
              <a:t>Advocacy Expenditures</a:t>
            </a:r>
          </a:p>
          <a:p>
            <a:pPr indent="-548640" algn="just">
              <a:buFont typeface="Wingdings" panose="05000000000000000000" pitchFamily="2" charset="2"/>
              <a:buChar char="§"/>
            </a:pPr>
            <a:endParaRPr lang="en-US" dirty="0"/>
          </a:p>
          <a:p>
            <a:pPr indent="-548640" algn="just">
              <a:buFont typeface="Wingdings" panose="05000000000000000000" pitchFamily="2" charset="2"/>
              <a:buChar char="§"/>
            </a:pPr>
            <a:endParaRPr lang="en-US" dirty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3218688"/>
            <a:ext cx="8079581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600" dirty="0"/>
              <a:t>Property Lag Slide FIRST 20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395287" y="4343400"/>
            <a:ext cx="8065294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74320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None/>
            </a:pPr>
            <a:r>
              <a:rPr lang="en-US" dirty="0" smtClean="0"/>
              <a:t>2018-19 July Certified $4,545,915,174</a:t>
            </a:r>
          </a:p>
          <a:p>
            <a:pPr marL="0" indent="0" algn="just" fontAlgn="auto">
              <a:spcAft>
                <a:spcPts val="0"/>
              </a:spcAft>
              <a:buNone/>
            </a:pPr>
            <a:r>
              <a:rPr lang="en-US" dirty="0" smtClean="0"/>
              <a:t>2019-20 July Certified $5,080,405,853</a:t>
            </a:r>
          </a:p>
          <a:p>
            <a:pPr marL="0" indent="0" algn="just" fontAlgn="auto">
              <a:spcAft>
                <a:spcPts val="0"/>
              </a:spcAft>
              <a:buNone/>
            </a:pPr>
            <a:r>
              <a:rPr lang="en-US" dirty="0" smtClean="0"/>
              <a:t>Using current property values incorporates the increase in the state funding template resulting in lower state aid.</a:t>
            </a:r>
          </a:p>
          <a:p>
            <a:pPr indent="-548640" algn="just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indent="-548640" algn="just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fontAlgn="auto">
              <a:spcAft>
                <a:spcPts val="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9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186738" cy="838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Proposed Budget – General Fund</a:t>
            </a:r>
            <a:endParaRPr lang="en-US" sz="36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9764123"/>
              </p:ext>
            </p:extLst>
          </p:nvPr>
        </p:nvGraphicFramePr>
        <p:xfrm>
          <a:off x="990600" y="838200"/>
          <a:ext cx="7467599" cy="586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Worksheet" r:id="rId3" imgW="10591768" imgH="9820146" progId="Excel.Sheet.12">
                  <p:embed/>
                </p:oleObj>
              </mc:Choice>
              <mc:Fallback>
                <p:oleObj name="Worksheet" r:id="rId3" imgW="10591768" imgH="982014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838200"/>
                        <a:ext cx="7467599" cy="586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397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186738" cy="838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Proposed Budget – Debt Service</a:t>
            </a:r>
            <a:endParaRPr lang="en-US" sz="36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253114"/>
              </p:ext>
            </p:extLst>
          </p:nvPr>
        </p:nvGraphicFramePr>
        <p:xfrm>
          <a:off x="228600" y="914400"/>
          <a:ext cx="8491538" cy="571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Worksheet" r:id="rId3" imgW="10782236" imgH="9620121" progId="Excel.Sheet.12">
                  <p:embed/>
                </p:oleObj>
              </mc:Choice>
              <mc:Fallback>
                <p:oleObj name="Worksheet" r:id="rId3" imgW="10782236" imgH="962012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914400"/>
                        <a:ext cx="8491538" cy="571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562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186738" cy="838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Proposed Budget – Food Service</a:t>
            </a:r>
            <a:endParaRPr lang="en-US" sz="36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6402698"/>
              </p:ext>
            </p:extLst>
          </p:nvPr>
        </p:nvGraphicFramePr>
        <p:xfrm>
          <a:off x="228600" y="838200"/>
          <a:ext cx="8534399" cy="586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Worksheet" r:id="rId3" imgW="10953758" imgH="9420096" progId="Excel.Sheet.12">
                  <p:embed/>
                </p:oleObj>
              </mc:Choice>
              <mc:Fallback>
                <p:oleObj name="Worksheet" r:id="rId3" imgW="10953758" imgH="942009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838200"/>
                        <a:ext cx="8534399" cy="586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280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415" y="152400"/>
            <a:ext cx="8079581" cy="1066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Budget Amendments – General Fund</a:t>
            </a:r>
            <a:endParaRPr lang="en-US" sz="36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138311"/>
              </p:ext>
            </p:extLst>
          </p:nvPr>
        </p:nvGraphicFramePr>
        <p:xfrm>
          <a:off x="531415" y="990600"/>
          <a:ext cx="8155385" cy="563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Worksheet" r:id="rId3" imgW="8848802" imgH="7562770" progId="Excel.Sheet.12">
                  <p:embed/>
                </p:oleObj>
              </mc:Choice>
              <mc:Fallback>
                <p:oleObj name="Worksheet" r:id="rId3" imgW="8848802" imgH="75627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1415" y="990600"/>
                        <a:ext cx="8155385" cy="563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741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186738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Wrapping up 2019-20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6988435"/>
              </p:ext>
            </p:extLst>
          </p:nvPr>
        </p:nvGraphicFramePr>
        <p:xfrm>
          <a:off x="457200" y="838200"/>
          <a:ext cx="77724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615">
                <a:tc>
                  <a:txBody>
                    <a:bodyPr/>
                    <a:lstStyle/>
                    <a:p>
                      <a:r>
                        <a:rPr lang="en-US" dirty="0" smtClean="0"/>
                        <a:t>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Revised Budget</a:t>
                      </a:r>
                    </a:p>
                    <a:p>
                      <a:pPr algn="ctr"/>
                      <a:r>
                        <a:rPr lang="en-US" dirty="0" smtClean="0"/>
                        <a:t>$1.04/$1.17/$1.0684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2019-20 Estimated</a:t>
                      </a:r>
                      <a:r>
                        <a:rPr lang="en-US" sz="1600" baseline="0" dirty="0" smtClean="0"/>
                        <a:t> Finish - $1.0684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546">
                <a:tc>
                  <a:txBody>
                    <a:bodyPr/>
                    <a:lstStyle/>
                    <a:p>
                      <a:r>
                        <a:rPr lang="en-US" dirty="0" smtClean="0"/>
                        <a:t>Local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55,320,475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55,320,596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546">
                <a:tc>
                  <a:txBody>
                    <a:bodyPr/>
                    <a:lstStyle/>
                    <a:p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63,368,591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61,368,170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546">
                <a:tc>
                  <a:txBody>
                    <a:bodyPr/>
                    <a:lstStyle/>
                    <a:p>
                      <a:r>
                        <a:rPr lang="en-US" dirty="0" smtClean="0"/>
                        <a:t>Federal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sng" dirty="0" smtClean="0"/>
                        <a:t>1,545,000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sng" dirty="0" smtClean="0"/>
                        <a:t>875,437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54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120,234,066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117,564,203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1906679"/>
              </p:ext>
            </p:extLst>
          </p:nvPr>
        </p:nvGraphicFramePr>
        <p:xfrm>
          <a:off x="457200" y="3124200"/>
          <a:ext cx="77724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Revised Budget</a:t>
                      </a:r>
                    </a:p>
                    <a:p>
                      <a:pPr algn="ctr"/>
                      <a:r>
                        <a:rPr lang="en-US" dirty="0" smtClean="0"/>
                        <a:t>$1.04/$1.17/$1.0684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2019-20 Estimated</a:t>
                      </a:r>
                      <a:r>
                        <a:rPr lang="en-US" sz="1600" baseline="0" dirty="0" smtClean="0"/>
                        <a:t> Finish - $1.0684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 smtClean="0"/>
                        <a:t>Payroll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88,065,197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86,985,000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 smtClean="0"/>
                        <a:t>Contracted Services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12,557,305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12,124,190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 smtClean="0"/>
                        <a:t>Supplies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4,082,011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4,127,190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 smtClean="0"/>
                        <a:t>Misc. Operating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2,209,055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1,713,458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 smtClean="0"/>
                        <a:t>Debt Service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dirty="0" smtClean="0"/>
                        <a:t>112,408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dirty="0" smtClean="0"/>
                        <a:t>112,322</a:t>
                      </a:r>
                      <a:endParaRPr lang="en-US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 smtClean="0"/>
                        <a:t>Capital Outlay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138,485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773,109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sng" dirty="0" smtClean="0"/>
                        <a:t>107,164,462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sng" dirty="0" smtClean="0"/>
                        <a:t>105,835,118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13,069,604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11,835,118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PVS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82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79581" cy="1066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Budget Amendments – Debt Service</a:t>
            </a:r>
            <a:endParaRPr lang="en-US" sz="36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1734968"/>
              </p:ext>
            </p:extLst>
          </p:nvPr>
        </p:nvGraphicFramePr>
        <p:xfrm>
          <a:off x="147638" y="1066800"/>
          <a:ext cx="8848725" cy="565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Worksheet" r:id="rId3" imgW="8848802" imgH="6591364" progId="Excel.Sheet.12">
                  <p:embed/>
                </p:oleObj>
              </mc:Choice>
              <mc:Fallback>
                <p:oleObj name="Worksheet" r:id="rId3" imgW="8848802" imgH="659136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7638" y="1066800"/>
                        <a:ext cx="8848725" cy="565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522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209" y="152400"/>
            <a:ext cx="8079581" cy="1066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Budget Amendments – Food Service</a:t>
            </a:r>
            <a:endParaRPr lang="en-US" sz="36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5959119"/>
              </p:ext>
            </p:extLst>
          </p:nvPr>
        </p:nvGraphicFramePr>
        <p:xfrm>
          <a:off x="147638" y="1371599"/>
          <a:ext cx="8848725" cy="509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Worksheet" r:id="rId3" imgW="8848802" imgH="6077111" progId="Excel.Sheet.12">
                  <p:embed/>
                </p:oleObj>
              </mc:Choice>
              <mc:Fallback>
                <p:oleObj name="Worksheet" r:id="rId3" imgW="8848802" imgH="607711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7638" y="1371599"/>
                        <a:ext cx="8848725" cy="5095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770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Fund Balance Summary – General Fund</a:t>
            </a:r>
            <a:endParaRPr lang="en-US" sz="4000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875046"/>
              </p:ext>
            </p:extLst>
          </p:nvPr>
        </p:nvGraphicFramePr>
        <p:xfrm>
          <a:off x="685800" y="1524000"/>
          <a:ext cx="754380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 Fund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Beginning</a:t>
                      </a:r>
                      <a:r>
                        <a:rPr lang="en-US" baseline="0" dirty="0" smtClean="0"/>
                        <a:t> Fund Balance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28,167,925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2019-20 Total Excess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dirty="0" smtClean="0"/>
                        <a:t>11,729,085</a:t>
                      </a:r>
                      <a:endParaRPr lang="en-US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Scoreboard</a:t>
                      </a:r>
                      <a:r>
                        <a:rPr lang="en-US" baseline="0" dirty="0" smtClean="0"/>
                        <a:t> Capital Lease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dirty="0" smtClean="0"/>
                        <a:t>545,148</a:t>
                      </a:r>
                      <a:endParaRPr lang="en-US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Transfer Out to Food</a:t>
                      </a:r>
                      <a:r>
                        <a:rPr lang="en-US" baseline="0" dirty="0" smtClean="0"/>
                        <a:t> Service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dirty="0" smtClean="0"/>
                        <a:t>(500,000</a:t>
                      </a:r>
                      <a:r>
                        <a:rPr lang="en-US" u="none" dirty="0" smtClean="0"/>
                        <a:t>)</a:t>
                      </a:r>
                      <a:endParaRPr lang="en-US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789606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Predicted Transfer</a:t>
                      </a:r>
                      <a:r>
                        <a:rPr lang="en-US" baseline="0" dirty="0" smtClean="0"/>
                        <a:t> Out (.13 pennies)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sng" dirty="0" smtClean="0"/>
                        <a:t>(</a:t>
                      </a:r>
                      <a:r>
                        <a:rPr lang="en-US" u="sng" dirty="0" smtClean="0"/>
                        <a:t>6,555,788)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268118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General</a:t>
                      </a:r>
                      <a:r>
                        <a:rPr lang="en-US" b="0" baseline="0" dirty="0" smtClean="0"/>
                        <a:t> Fund Excess 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5,218,445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Estimated</a:t>
                      </a:r>
                      <a:r>
                        <a:rPr lang="en-US" b="1" baseline="0" dirty="0" smtClean="0"/>
                        <a:t> Fund Balance as of June 30, 2020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33,386,370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2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320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 Factors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87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186738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2020-21 Revenue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153400" cy="5486400"/>
          </a:xfrm>
        </p:spPr>
        <p:txBody>
          <a:bodyPr>
            <a:normAutofit fontScale="70000" lnSpcReduction="20000"/>
          </a:bodyPr>
          <a:lstStyle/>
          <a:p>
            <a:r>
              <a:rPr lang="en-US" sz="4200" u="sng" dirty="0"/>
              <a:t>Local</a:t>
            </a:r>
          </a:p>
          <a:p>
            <a:pPr lvl="1"/>
            <a:r>
              <a:rPr lang="en-US" sz="3400" dirty="0"/>
              <a:t>April 2019 Preliminary Taxable Value - $4,897,531,746</a:t>
            </a:r>
          </a:p>
          <a:p>
            <a:pPr lvl="2"/>
            <a:r>
              <a:rPr lang="en-US" sz="2300" dirty="0"/>
              <a:t>Johnson County - $3,133,380,479</a:t>
            </a:r>
          </a:p>
          <a:p>
            <a:pPr lvl="2"/>
            <a:r>
              <a:rPr lang="en-US" sz="2300" dirty="0"/>
              <a:t>Tarrant County - $1,764,151,267</a:t>
            </a:r>
          </a:p>
          <a:p>
            <a:pPr lvl="1"/>
            <a:r>
              <a:rPr lang="en-US" sz="3400" dirty="0"/>
              <a:t>July 2019 Certified Taxable Value - $5,080,405,853</a:t>
            </a:r>
          </a:p>
          <a:p>
            <a:pPr lvl="2"/>
            <a:r>
              <a:rPr lang="en-US" sz="2300" dirty="0"/>
              <a:t>Johnson County - </a:t>
            </a:r>
            <a:r>
              <a:rPr lang="en-US" sz="2300" dirty="0" smtClean="0"/>
              <a:t>$3,256,496,510</a:t>
            </a:r>
            <a:endParaRPr lang="en-US" sz="2300" dirty="0"/>
          </a:p>
          <a:p>
            <a:pPr lvl="2"/>
            <a:r>
              <a:rPr lang="en-US" sz="2300" dirty="0"/>
              <a:t>Tarrant County - </a:t>
            </a:r>
            <a:r>
              <a:rPr lang="en-US" sz="2300" dirty="0" smtClean="0"/>
              <a:t>$1,823,909,343</a:t>
            </a:r>
            <a:endParaRPr lang="en-US" sz="2300" dirty="0"/>
          </a:p>
          <a:p>
            <a:pPr lvl="1"/>
            <a:r>
              <a:rPr lang="en-US" sz="3400" dirty="0">
                <a:solidFill>
                  <a:schemeClr val="tx1"/>
                </a:solidFill>
              </a:rPr>
              <a:t>April 2020 Preliminary Taxable Value - $5,416,773,693</a:t>
            </a:r>
          </a:p>
          <a:p>
            <a:pPr lvl="2"/>
            <a:r>
              <a:rPr lang="en-US" sz="2300" dirty="0">
                <a:solidFill>
                  <a:schemeClr val="tx1"/>
                </a:solidFill>
              </a:rPr>
              <a:t>Johnson County - $3,466,040,476</a:t>
            </a:r>
          </a:p>
          <a:p>
            <a:pPr lvl="2"/>
            <a:r>
              <a:rPr lang="en-US" sz="2300" dirty="0">
                <a:solidFill>
                  <a:schemeClr val="tx1"/>
                </a:solidFill>
              </a:rPr>
              <a:t>Tarrant County - $1,950,733,217</a:t>
            </a:r>
          </a:p>
          <a:p>
            <a:r>
              <a:rPr lang="en-US" sz="3800" u="sng" dirty="0" smtClean="0"/>
              <a:t>State</a:t>
            </a:r>
          </a:p>
          <a:p>
            <a:pPr marL="457200" lvl="1" indent="-274320">
              <a:buFont typeface="+mj-lt"/>
              <a:buAutoNum type="arabicPeriod"/>
            </a:pPr>
            <a:r>
              <a:rPr lang="en-US" sz="2300" dirty="0" smtClean="0"/>
              <a:t>ADA Formula: 2018-19 average of first 4 six weeks/6</a:t>
            </a:r>
            <a:r>
              <a:rPr lang="en-US" sz="2300" baseline="30000" dirty="0" smtClean="0"/>
              <a:t>th</a:t>
            </a:r>
            <a:r>
              <a:rPr lang="en-US" sz="2300" dirty="0" smtClean="0"/>
              <a:t> six weeks = ratio applied to 2019-20 first four six weeks</a:t>
            </a:r>
            <a:r>
              <a:rPr lang="en-US" sz="2300" dirty="0" smtClean="0">
                <a:solidFill>
                  <a:schemeClr val="tx1"/>
                </a:solidFill>
              </a:rPr>
              <a:t>. Burleson ISD is 11,891.82, plus 100 for </a:t>
            </a:r>
            <a:r>
              <a:rPr lang="en-US" sz="2300" dirty="0" smtClean="0">
                <a:solidFill>
                  <a:schemeClr val="tx1"/>
                </a:solidFill>
              </a:rPr>
              <a:t>enrollment.</a:t>
            </a:r>
            <a:endParaRPr lang="en-US" sz="2300" dirty="0">
              <a:solidFill>
                <a:schemeClr val="tx1"/>
              </a:solidFill>
            </a:endParaRPr>
          </a:p>
          <a:p>
            <a:pPr marL="457200" lvl="1" indent="-274320">
              <a:buFont typeface="+mj-lt"/>
              <a:buAutoNum type="arabicPeriod"/>
            </a:pPr>
            <a:r>
              <a:rPr lang="en-US" sz="2300" dirty="0" smtClean="0">
                <a:solidFill>
                  <a:schemeClr val="tx1"/>
                </a:solidFill>
              </a:rPr>
              <a:t>Demographer </a:t>
            </a:r>
            <a:r>
              <a:rPr lang="en-US" sz="2300" dirty="0">
                <a:solidFill>
                  <a:schemeClr val="tx1"/>
                </a:solidFill>
              </a:rPr>
              <a:t>Report </a:t>
            </a:r>
          </a:p>
          <a:p>
            <a:pPr lvl="2" indent="-274320"/>
            <a:r>
              <a:rPr lang="en-US" sz="1900" dirty="0">
                <a:solidFill>
                  <a:schemeClr val="tx1"/>
                </a:solidFill>
              </a:rPr>
              <a:t>3.3% - Pre-COVID</a:t>
            </a:r>
          </a:p>
          <a:p>
            <a:pPr lvl="2" indent="-274320"/>
            <a:r>
              <a:rPr lang="en-US" sz="1900" dirty="0">
                <a:solidFill>
                  <a:schemeClr val="tx1"/>
                </a:solidFill>
              </a:rPr>
              <a:t>1% - After </a:t>
            </a:r>
            <a:r>
              <a:rPr lang="en-US" sz="1900" dirty="0" smtClean="0">
                <a:solidFill>
                  <a:schemeClr val="tx1"/>
                </a:solidFill>
              </a:rPr>
              <a:t>COVID</a:t>
            </a:r>
          </a:p>
          <a:p>
            <a:pPr marL="388620" lvl="1" indent="-274320">
              <a:buFont typeface="+mj-lt"/>
              <a:buAutoNum type="arabicPeriod"/>
            </a:pPr>
            <a:r>
              <a:rPr lang="en-US" sz="2300" dirty="0" smtClean="0">
                <a:solidFill>
                  <a:schemeClr val="tx1"/>
                </a:solidFill>
              </a:rPr>
              <a:t>Summary of Finance – CCMR, ADA, and Special Education </a:t>
            </a:r>
            <a:endParaRPr lang="en-US" sz="2300" dirty="0">
              <a:solidFill>
                <a:schemeClr val="tx1"/>
              </a:solidFill>
            </a:endParaRPr>
          </a:p>
          <a:p>
            <a:r>
              <a:rPr lang="en-US" sz="3800" u="sng" dirty="0"/>
              <a:t>Federal</a:t>
            </a:r>
          </a:p>
          <a:p>
            <a:pPr lvl="1"/>
            <a:r>
              <a:rPr lang="en-US" sz="2600" dirty="0"/>
              <a:t>SHARS questionable</a:t>
            </a:r>
          </a:p>
          <a:p>
            <a:endParaRPr lang="en-US" sz="3800" dirty="0" smtClean="0"/>
          </a:p>
        </p:txBody>
      </p:sp>
    </p:spTree>
    <p:extLst>
      <p:ext uri="{BB962C8B-B14F-4D97-AF65-F5344CB8AC3E}">
        <p14:creationId xmlns:p14="http://schemas.microsoft.com/office/powerpoint/2010/main" val="98267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Expenditure Factors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92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86738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Budget Considerations - Salaries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Teachers</a:t>
            </a:r>
          </a:p>
          <a:p>
            <a:pPr marL="834390" lvl="3" indent="-285750">
              <a:buFont typeface="Wingdings" panose="05000000000000000000" pitchFamily="2" charset="2"/>
              <a:buChar char="§"/>
            </a:pPr>
            <a:r>
              <a:rPr lang="en-US" sz="1900" i="0" dirty="0" smtClean="0"/>
              <a:t>Beginning pay increased to $55,500</a:t>
            </a:r>
          </a:p>
          <a:p>
            <a:pPr marL="834390" lvl="3" indent="-285750">
              <a:buFont typeface="Wingdings" panose="05000000000000000000" pitchFamily="2" charset="2"/>
              <a:buChar char="§"/>
            </a:pPr>
            <a:r>
              <a:rPr lang="en-US" sz="1900" i="0" dirty="0" smtClean="0"/>
              <a:t>$1,000 increase for approx. 747 teachers - $747,000</a:t>
            </a:r>
          </a:p>
          <a:p>
            <a:pPr marL="548640" lvl="3" indent="0">
              <a:buNone/>
            </a:pPr>
            <a:endParaRPr lang="en-US" sz="1900" i="0" dirty="0" smtClean="0"/>
          </a:p>
          <a:p>
            <a:r>
              <a:rPr lang="en-US" sz="2800" dirty="0" smtClean="0"/>
              <a:t>Non-Teacher Employee Groups* </a:t>
            </a:r>
          </a:p>
          <a:p>
            <a:pPr marL="832104" lvl="1" indent="-283464">
              <a:buFont typeface="Wingdings" panose="05000000000000000000" pitchFamily="2" charset="2"/>
              <a:buChar char="§"/>
            </a:pPr>
            <a:r>
              <a:rPr lang="en-US" sz="1900" dirty="0" smtClean="0"/>
              <a:t>2% of Midpoint - $1,167,329</a:t>
            </a:r>
          </a:p>
          <a:p>
            <a:pPr marL="548640" lvl="1" indent="0">
              <a:buNone/>
            </a:pPr>
            <a:endParaRPr lang="en-US" sz="1900" dirty="0" smtClean="0"/>
          </a:p>
          <a:p>
            <a:r>
              <a:rPr lang="en-US" sz="2800" dirty="0" smtClean="0">
                <a:solidFill>
                  <a:schemeClr val="tx1"/>
                </a:solidFill>
              </a:rPr>
              <a:t>Personnel – Non Payroll (Contracted Services</a:t>
            </a:r>
            <a:r>
              <a:rPr lang="en-US" sz="2800" dirty="0" smtClean="0">
                <a:solidFill>
                  <a:schemeClr val="tx1"/>
                </a:solidFill>
              </a:rPr>
              <a:t>)</a:t>
            </a:r>
          </a:p>
          <a:p>
            <a:pPr marL="834390" lvl="3" indent="-285750">
              <a:buFont typeface="Wingdings" panose="05000000000000000000" pitchFamily="2" charset="2"/>
              <a:buChar char="§"/>
            </a:pPr>
            <a:r>
              <a:rPr lang="en-US" sz="1900" dirty="0" smtClean="0">
                <a:solidFill>
                  <a:schemeClr val="tx1"/>
                </a:solidFill>
              </a:rPr>
              <a:t>SRO </a:t>
            </a:r>
            <a:r>
              <a:rPr lang="en-US" sz="1900" dirty="0" smtClean="0">
                <a:solidFill>
                  <a:schemeClr val="tx1"/>
                </a:solidFill>
              </a:rPr>
              <a:t>Officer for REALM - $118,000 (includes one time fixed cost for vehicle)</a:t>
            </a:r>
            <a:endParaRPr lang="en-US" sz="1900" dirty="0">
              <a:solidFill>
                <a:schemeClr val="tx1"/>
              </a:solidFill>
            </a:endParaRPr>
          </a:p>
          <a:p>
            <a:pPr marL="548640" lvl="1" indent="0">
              <a:buNone/>
            </a:pPr>
            <a:endParaRPr lang="en-US" sz="1900" dirty="0" smtClean="0"/>
          </a:p>
          <a:p>
            <a:r>
              <a:rPr lang="en-US" sz="2800" dirty="0"/>
              <a:t>New Hire  Considerations </a:t>
            </a:r>
          </a:p>
          <a:p>
            <a:pPr marL="834390" lvl="3" indent="-285750">
              <a:buFont typeface="Wingdings" panose="05000000000000000000" pitchFamily="2" charset="2"/>
              <a:buChar char="§"/>
            </a:pPr>
            <a:r>
              <a:rPr lang="en-US" sz="1900" dirty="0"/>
              <a:t>4 Teachers (CHS)</a:t>
            </a:r>
          </a:p>
          <a:p>
            <a:pPr marL="834390" lvl="3" indent="-285750">
              <a:buFont typeface="Wingdings" panose="05000000000000000000" pitchFamily="2" charset="2"/>
              <a:buChar char="§"/>
            </a:pPr>
            <a:r>
              <a:rPr lang="en-US" sz="1900" dirty="0"/>
              <a:t>3 Teachers (BHS, KMS, HMS)</a:t>
            </a:r>
          </a:p>
          <a:p>
            <a:pPr marL="834390" lvl="3" indent="-285750">
              <a:buFont typeface="Wingdings" panose="05000000000000000000" pitchFamily="2" charset="2"/>
              <a:buChar char="§"/>
            </a:pPr>
            <a:r>
              <a:rPr lang="en-US" sz="1900" dirty="0"/>
              <a:t>2 Counselors (BHS, CHS)</a:t>
            </a:r>
          </a:p>
          <a:p>
            <a:pPr marL="834390" lvl="3" indent="-285750">
              <a:buFont typeface="Wingdings" panose="05000000000000000000" pitchFamily="2" charset="2"/>
              <a:buChar char="§"/>
            </a:pPr>
            <a:r>
              <a:rPr lang="en-US" sz="1900" dirty="0"/>
              <a:t>4 Dyslexia (HS, HMS/STEAM, KMS/REALM, Districtwide)</a:t>
            </a:r>
          </a:p>
          <a:p>
            <a:pPr marL="834390" lvl="3" indent="-285750">
              <a:buFont typeface="Wingdings" panose="05000000000000000000" pitchFamily="2" charset="2"/>
              <a:buChar char="§"/>
            </a:pPr>
            <a:r>
              <a:rPr lang="en-US" sz="1900" dirty="0"/>
              <a:t>Special Education: .5 LSSP, 2 Behavior Specialists, 2 SLP assts., </a:t>
            </a:r>
            <a:r>
              <a:rPr lang="en-US" sz="1900" dirty="0" err="1"/>
              <a:t>Diags</a:t>
            </a:r>
            <a:endParaRPr lang="en-US" sz="1900" dirty="0"/>
          </a:p>
          <a:p>
            <a:pPr marL="834390" lvl="3" indent="-285750">
              <a:buFont typeface="Wingdings" panose="05000000000000000000" pitchFamily="2" charset="2"/>
              <a:buChar char="§"/>
            </a:pPr>
            <a:r>
              <a:rPr lang="en-US" sz="1900" dirty="0"/>
              <a:t>Nurse</a:t>
            </a:r>
          </a:p>
          <a:p>
            <a:pPr marL="274320" lvl="2" indent="0">
              <a:buNone/>
            </a:pPr>
            <a:endParaRPr lang="en-US" sz="2100" dirty="0"/>
          </a:p>
          <a:p>
            <a:pPr marL="0" lvl="1" indent="0">
              <a:buNone/>
            </a:pPr>
            <a:r>
              <a:rPr lang="en-US" sz="2800" dirty="0" smtClean="0"/>
              <a:t>*Includes new hiring schedule for paraprofessionals and auxiliary.</a:t>
            </a:r>
            <a:r>
              <a:rPr lang="en-US" sz="2800" dirty="0"/>
              <a:t>	</a:t>
            </a:r>
          </a:p>
          <a:p>
            <a:pPr marL="649224" indent="-283464">
              <a:buFont typeface="Wingdings" panose="05000000000000000000" pitchFamily="2" charset="2"/>
              <a:buChar char="§"/>
            </a:pPr>
            <a:endParaRPr lang="en-US" dirty="0"/>
          </a:p>
          <a:p>
            <a:pPr marL="649224" indent="-283464">
              <a:buFont typeface="Wingdings" panose="05000000000000000000" pitchFamily="2" charset="2"/>
              <a:buChar char="§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332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86738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Teacher Matrix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1219199"/>
            <a:ext cx="4495800" cy="488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31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86738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UEA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0818665"/>
              </p:ext>
            </p:extLst>
          </p:nvPr>
        </p:nvGraphicFramePr>
        <p:xfrm>
          <a:off x="457200" y="914400"/>
          <a:ext cx="8186738" cy="556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Worksheet" r:id="rId4" imgW="12687252" imgH="6391339" progId="Excel.Sheet.12">
                  <p:embed/>
                </p:oleObj>
              </mc:Choice>
              <mc:Fallback>
                <p:oleObj name="Worksheet" r:id="rId4" imgW="12687252" imgH="639133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914400"/>
                        <a:ext cx="8186738" cy="556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757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ck of books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4017</TotalTime>
  <Words>747</Words>
  <Application>Microsoft Office PowerPoint</Application>
  <PresentationFormat>On-screen Show (4:3)</PresentationFormat>
  <Paragraphs>280</Paragraphs>
  <Slides>21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Calibri Light</vt:lpstr>
      <vt:lpstr>Century Gothic</vt:lpstr>
      <vt:lpstr>Wingdings</vt:lpstr>
      <vt:lpstr>Stack of books design template</vt:lpstr>
      <vt:lpstr>Metropolitan</vt:lpstr>
      <vt:lpstr>Worksheet</vt:lpstr>
      <vt:lpstr>Microsoft Excel Worksheet</vt:lpstr>
      <vt:lpstr>2020-21 Budget Workshop </vt:lpstr>
      <vt:lpstr>Wrapping up 2019-20</vt:lpstr>
      <vt:lpstr>Fund Balance Summary – General Fund</vt:lpstr>
      <vt:lpstr>Revenue Factors</vt:lpstr>
      <vt:lpstr>2020-21 Revenue Factors</vt:lpstr>
      <vt:lpstr>Expenditure Factors</vt:lpstr>
      <vt:lpstr>Budget Considerations - Salaries</vt:lpstr>
      <vt:lpstr>Teacher Matrix</vt:lpstr>
      <vt:lpstr>UEA</vt:lpstr>
      <vt:lpstr>Value Growth and Tier One Tax Rates</vt:lpstr>
      <vt:lpstr>General Fund – 2020-21 Projected </vt:lpstr>
      <vt:lpstr>2020-21 Fund Balance Projection</vt:lpstr>
      <vt:lpstr>Debt Service</vt:lpstr>
      <vt:lpstr>Food Service</vt:lpstr>
      <vt:lpstr>Required Line Items</vt:lpstr>
      <vt:lpstr>Proposed Budget – General Fund</vt:lpstr>
      <vt:lpstr>Proposed Budget – Debt Service</vt:lpstr>
      <vt:lpstr>Proposed Budget – Food Service</vt:lpstr>
      <vt:lpstr>Budget Amendments – General Fund</vt:lpstr>
      <vt:lpstr>Budget Amendments – Debt Service</vt:lpstr>
      <vt:lpstr>Budget Amendments – Food Service</vt:lpstr>
    </vt:vector>
  </TitlesOfParts>
  <Company>Burleson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2015-16 Budget Workshop</dc:title>
  <dc:creator>Paula Butler</dc:creator>
  <cp:lastModifiedBy>Paula Butler</cp:lastModifiedBy>
  <cp:revision>407</cp:revision>
  <cp:lastPrinted>2020-06-18T23:27:52Z</cp:lastPrinted>
  <dcterms:created xsi:type="dcterms:W3CDTF">2015-04-27T17:12:18Z</dcterms:created>
  <dcterms:modified xsi:type="dcterms:W3CDTF">2020-06-22T14:13:24Z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TC010721491033</vt:lpwstr>
  </property>
</Properties>
</file>